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7D1893CB-A591-45C9-BB18-816A7B82A853}" type="datetimeFigureOut">
              <a:rPr lang="hu-HU" smtClean="0"/>
              <a:t>2014.10.29.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186507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D1893CB-A591-45C9-BB18-816A7B82A853}" type="datetimeFigureOut">
              <a:rPr lang="hu-HU" smtClean="0"/>
              <a:t>2014.10.29.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383059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D1893CB-A591-45C9-BB18-816A7B82A853}" type="datetimeFigureOut">
              <a:rPr lang="hu-HU" smtClean="0"/>
              <a:t>2014.10.29.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245455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D1893CB-A591-45C9-BB18-816A7B82A853}" type="datetimeFigureOut">
              <a:rPr lang="hu-HU" smtClean="0"/>
              <a:t>2014.10.29.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275624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D1893CB-A591-45C9-BB18-816A7B82A853}" type="datetimeFigureOut">
              <a:rPr lang="hu-HU" smtClean="0"/>
              <a:t>2014.10.29.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296265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D1893CB-A591-45C9-BB18-816A7B82A853}" type="datetimeFigureOut">
              <a:rPr lang="hu-HU" smtClean="0"/>
              <a:t>2014.10.29.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49915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D1893CB-A591-45C9-BB18-816A7B82A853}" type="datetimeFigureOut">
              <a:rPr lang="hu-HU" smtClean="0"/>
              <a:t>2014.10.29.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20654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7D1893CB-A591-45C9-BB18-816A7B82A853}" type="datetimeFigureOut">
              <a:rPr lang="hu-HU" smtClean="0"/>
              <a:t>2014.10.29.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31087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D1893CB-A591-45C9-BB18-816A7B82A853}" type="datetimeFigureOut">
              <a:rPr lang="hu-HU" smtClean="0"/>
              <a:t>2014.10.29.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118026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D1893CB-A591-45C9-BB18-816A7B82A853}" type="datetimeFigureOut">
              <a:rPr lang="hu-HU" smtClean="0"/>
              <a:t>2014.10.29.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197202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D1893CB-A591-45C9-BB18-816A7B82A853}" type="datetimeFigureOut">
              <a:rPr lang="hu-HU" smtClean="0"/>
              <a:t>2014.10.29.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03C52B-7851-42CC-B0DD-A283CE6B4A55}" type="slidenum">
              <a:rPr lang="hu-HU" smtClean="0"/>
              <a:t>‹#›</a:t>
            </a:fld>
            <a:endParaRPr lang="hu-HU"/>
          </a:p>
        </p:txBody>
      </p:sp>
    </p:spTree>
    <p:extLst>
      <p:ext uri="{BB962C8B-B14F-4D97-AF65-F5344CB8AC3E}">
        <p14:creationId xmlns:p14="http://schemas.microsoft.com/office/powerpoint/2010/main" val="18406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rgbClr val="FBEAC7"/>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93CB-A591-45C9-BB18-816A7B82A853}" type="datetimeFigureOut">
              <a:rPr lang="hu-HU" smtClean="0"/>
              <a:t>2014.10.29.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3C52B-7851-42CC-B0DD-A283CE6B4A55}" type="slidenum">
              <a:rPr lang="hu-HU" smtClean="0"/>
              <a:t>‹#›</a:t>
            </a:fld>
            <a:endParaRPr lang="hu-HU"/>
          </a:p>
        </p:txBody>
      </p:sp>
    </p:spTree>
    <p:extLst>
      <p:ext uri="{BB962C8B-B14F-4D97-AF65-F5344CB8AC3E}">
        <p14:creationId xmlns:p14="http://schemas.microsoft.com/office/powerpoint/2010/main" val="149311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effectLst>
            <a:outerShdw blurRad="76200" dir="18900000" sy="23000" kx="-1200000" algn="bl" rotWithShape="0">
              <a:prstClr val="black">
                <a:alpha val="20000"/>
              </a:prstClr>
            </a:outerShdw>
          </a:effectLst>
        </p:spPr>
        <p:txBody>
          <a:bodyPr>
            <a:normAutofit/>
          </a:bodyPr>
          <a:lstStyle/>
          <a:p>
            <a:r>
              <a:rPr lang="hu-HU" sz="8800" b="1" dirty="0" smtClean="0">
                <a:ln w="10541" cmpd="sng">
                  <a:solidFill>
                    <a:schemeClr val="accent1">
                      <a:shade val="88000"/>
                      <a:satMod val="110000"/>
                    </a:schemeClr>
                  </a:solidFill>
                  <a:prstDash val="solid"/>
                </a:ln>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rPr>
              <a:t>New York</a:t>
            </a:r>
            <a:endParaRPr lang="hu-HU" sz="8800" b="1" dirty="0">
              <a:ln w="10541" cmpd="sng">
                <a:solidFill>
                  <a:schemeClr val="accent1">
                    <a:shade val="88000"/>
                    <a:satMod val="110000"/>
                  </a:schemeClr>
                </a:solidFill>
                <a:prstDash val="solid"/>
              </a:ln>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ndParaRPr>
          </a:p>
        </p:txBody>
      </p:sp>
      <p:sp>
        <p:nvSpPr>
          <p:cNvPr id="3" name="Alcím 2"/>
          <p:cNvSpPr>
            <a:spLocks noGrp="1"/>
          </p:cNvSpPr>
          <p:nvPr>
            <p:ph type="subTitle" idx="1"/>
          </p:nvPr>
        </p:nvSpPr>
        <p:spPr>
          <a:xfrm>
            <a:off x="1331640" y="3717032"/>
            <a:ext cx="6400800" cy="1752600"/>
          </a:xfrm>
        </p:spPr>
        <p:txBody>
          <a:bodyPr/>
          <a:lstStyle/>
          <a:p>
            <a:r>
              <a:rPr lang="hu-HU" dirty="0" smtClean="0">
                <a:effectLst>
                  <a:outerShdw blurRad="60007" dist="200025" dir="15000000" sy="30000" kx="-1800000" algn="bl" rotWithShape="0">
                    <a:prstClr val="black">
                      <a:alpha val="32000"/>
                    </a:prstClr>
                  </a:outerShdw>
                </a:effectLst>
              </a:rPr>
              <a:t>The Big Apple</a:t>
            </a:r>
            <a:endParaRPr lang="hu-HU" dirty="0">
              <a:effectLst>
                <a:outerShdw blurRad="60007" dist="200025" dir="15000000" sy="30000" kx="-1800000" algn="bl" rotWithShape="0">
                  <a:prstClr val="black">
                    <a:alpha val="32000"/>
                  </a:prst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290" y="5013176"/>
            <a:ext cx="19784873" cy="20037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6162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effectLst>
                  <a:outerShdw blurRad="38100" dist="38100" dir="2700000" algn="tl">
                    <a:srgbClr val="000000">
                      <a:alpha val="43137"/>
                    </a:srgbClr>
                  </a:outerShdw>
                </a:effectLst>
              </a:rPr>
              <a:t>Tudnivalók</a:t>
            </a:r>
            <a:endParaRPr lang="hu-HU" dirty="0">
              <a:effectLst>
                <a:outerShdw blurRad="38100" dist="38100" dir="2700000" algn="tl">
                  <a:srgbClr val="000000">
                    <a:alpha val="43137"/>
                  </a:srgbClr>
                </a:outerShdw>
              </a:effectLst>
            </a:endParaRPr>
          </a:p>
        </p:txBody>
      </p:sp>
      <p:sp>
        <p:nvSpPr>
          <p:cNvPr id="4" name="Tartalom helye 3"/>
          <p:cNvSpPr>
            <a:spLocks noGrp="1"/>
          </p:cNvSpPr>
          <p:nvPr>
            <p:ph sz="half" idx="1"/>
          </p:nvPr>
        </p:nvSpPr>
        <p:spPr/>
        <p:txBody>
          <a:bodyPr>
            <a:noAutofit/>
          </a:bodyPr>
          <a:lstStyle/>
          <a:p>
            <a:pPr marL="0" indent="0">
              <a:buNone/>
            </a:pPr>
            <a:r>
              <a:rPr lang="hu-HU" sz="2000" dirty="0" smtClean="0"/>
              <a:t>New York az Amerikai Egyesült Államok legnépesebb városa. Az amerikai kontinens 2. legnagyobb városa. Központja a New York-i agglomerációnak, amely világviszonylatban is a legnépesebbek közé tartozik. A világ vezető globális városa. Az USA és a Föld első számú, üzleti, kereskedelmi, egészségügyi, oktatási, kutatási és fejlesztési, technológiai, média, művészeti és szórakoztatóipari központja. A világ legnagyobb és legjelentősebb pénzügyi központja.</a:t>
            </a:r>
            <a:endParaRPr lang="hu-HU" sz="20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412776"/>
            <a:ext cx="3600400" cy="4550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79860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effectLst>
                  <a:outerShdw blurRad="38100" dist="38100" dir="2700000" algn="tl">
                    <a:srgbClr val="000000">
                      <a:alpha val="43137"/>
                    </a:srgbClr>
                  </a:outerShdw>
                </a:effectLst>
              </a:rPr>
              <a:t>Kerületei</a:t>
            </a:r>
            <a:endParaRPr lang="hu-HU" dirty="0">
              <a:effectLst>
                <a:outerShdw blurRad="38100" dist="38100" dir="2700000" algn="tl">
                  <a:srgbClr val="000000">
                    <a:alpha val="43137"/>
                  </a:srgbClr>
                </a:outerShdw>
              </a:effectLst>
            </a:endParaRPr>
          </a:p>
        </p:txBody>
      </p:sp>
      <p:sp>
        <p:nvSpPr>
          <p:cNvPr id="3" name="Tartalom helye 2"/>
          <p:cNvSpPr>
            <a:spLocks noGrp="1"/>
          </p:cNvSpPr>
          <p:nvPr>
            <p:ph sz="half" idx="1"/>
          </p:nvPr>
        </p:nvSpPr>
        <p:spPr>
          <a:xfrm>
            <a:off x="539552" y="1628800"/>
            <a:ext cx="4038600" cy="4525963"/>
          </a:xfrm>
        </p:spPr>
        <p:txBody>
          <a:bodyPr>
            <a:normAutofit/>
          </a:bodyPr>
          <a:lstStyle/>
          <a:p>
            <a:pPr marL="0" indent="0">
              <a:buNone/>
            </a:pPr>
            <a:r>
              <a:rPr lang="hu-HU" sz="2000" dirty="0" smtClean="0"/>
              <a:t>Öt nagy kerületre osztható, amelyek a következők: </a:t>
            </a:r>
            <a:r>
              <a:rPr lang="hu-HU" sz="2000" b="1" dirty="0" smtClean="0">
                <a:solidFill>
                  <a:schemeClr val="accent2"/>
                </a:solidFill>
                <a:effectLst>
                  <a:outerShdw blurRad="38100" dist="38100" dir="2700000" algn="tl">
                    <a:srgbClr val="000000">
                      <a:alpha val="43137"/>
                    </a:srgbClr>
                  </a:outerShdw>
                </a:effectLst>
              </a:rPr>
              <a:t>Bronx</a:t>
            </a:r>
            <a:r>
              <a:rPr lang="hu-HU" sz="2000" dirty="0" smtClean="0"/>
              <a:t>, </a:t>
            </a:r>
            <a:r>
              <a:rPr lang="hu-HU" sz="2000" b="1" dirty="0" smtClean="0">
                <a:solidFill>
                  <a:srgbClr val="FFFF00"/>
                </a:solidFill>
                <a:effectLst>
                  <a:outerShdw blurRad="38100" dist="38100" dir="2700000" algn="tl">
                    <a:srgbClr val="000000">
                      <a:alpha val="43137"/>
                    </a:srgbClr>
                  </a:outerShdw>
                </a:effectLst>
              </a:rPr>
              <a:t>Brooklyn</a:t>
            </a:r>
            <a:r>
              <a:rPr lang="hu-HU" sz="2000" dirty="0" smtClean="0"/>
              <a:t>, </a:t>
            </a:r>
            <a:r>
              <a:rPr lang="hu-HU" sz="2000" b="1" dirty="0" smtClean="0">
                <a:solidFill>
                  <a:srgbClr val="0070C0"/>
                </a:solidFill>
                <a:effectLst>
                  <a:outerShdw blurRad="38100" dist="38100" dir="2700000" algn="tl">
                    <a:srgbClr val="000000">
                      <a:alpha val="43137"/>
                    </a:srgbClr>
                  </a:outerShdw>
                </a:effectLst>
              </a:rPr>
              <a:t>Manhattan</a:t>
            </a:r>
            <a:r>
              <a:rPr lang="hu-HU" sz="2000" b="1" dirty="0" smtClean="0">
                <a:effectLst>
                  <a:outerShdw blurRad="38100" dist="38100" dir="2700000" algn="tl">
                    <a:srgbClr val="000000">
                      <a:alpha val="43137"/>
                    </a:srgbClr>
                  </a:outerShdw>
                </a:effectLst>
              </a:rPr>
              <a:t>, </a:t>
            </a:r>
            <a:r>
              <a:rPr lang="hu-HU" sz="2000" b="1" dirty="0" err="1" smtClean="0">
                <a:solidFill>
                  <a:schemeClr val="accent6">
                    <a:lumMod val="75000"/>
                  </a:schemeClr>
                </a:solidFill>
                <a:effectLst>
                  <a:outerShdw blurRad="38100" dist="38100" dir="2700000" algn="tl">
                    <a:srgbClr val="000000">
                      <a:alpha val="43137"/>
                    </a:srgbClr>
                  </a:outerShdw>
                </a:effectLst>
              </a:rPr>
              <a:t>Queens</a:t>
            </a:r>
            <a:r>
              <a:rPr lang="hu-HU" sz="2000" b="1" dirty="0" smtClean="0">
                <a:effectLst>
                  <a:outerShdw blurRad="38100" dist="38100" dir="2700000" algn="tl">
                    <a:srgbClr val="000000">
                      <a:alpha val="43137"/>
                    </a:srgbClr>
                  </a:outerShdw>
                </a:effectLst>
              </a:rPr>
              <a:t>, és </a:t>
            </a:r>
            <a:r>
              <a:rPr lang="hu-HU" sz="2000" b="1" dirty="0" err="1" smtClean="0">
                <a:solidFill>
                  <a:srgbClr val="7030A0"/>
                </a:solidFill>
                <a:effectLst>
                  <a:outerShdw blurRad="38100" dist="38100" dir="2700000" algn="tl">
                    <a:srgbClr val="000000">
                      <a:alpha val="43137"/>
                    </a:srgbClr>
                  </a:outerShdw>
                </a:effectLst>
              </a:rPr>
              <a:t>Staten</a:t>
            </a:r>
            <a:r>
              <a:rPr lang="hu-HU" sz="2000" b="1" dirty="0" smtClean="0">
                <a:solidFill>
                  <a:srgbClr val="7030A0"/>
                </a:solidFill>
                <a:effectLst>
                  <a:outerShdw blurRad="38100" dist="38100" dir="2700000" algn="tl">
                    <a:srgbClr val="000000">
                      <a:alpha val="43137"/>
                    </a:srgbClr>
                  </a:outerShdw>
                </a:effectLst>
              </a:rPr>
              <a:t> Island</a:t>
            </a:r>
            <a:r>
              <a:rPr lang="hu-HU" sz="2000" dirty="0" smtClean="0"/>
              <a:t>, melyek egyben New York állam megyéi.</a:t>
            </a:r>
            <a:endParaRPr lang="hu-HU" sz="20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2123254"/>
            <a:ext cx="3740274" cy="3640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78425"/>
            <a:ext cx="2095500" cy="278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9240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lstStyle/>
          <a:p>
            <a:r>
              <a:rPr lang="hu-HU" dirty="0" smtClean="0">
                <a:effectLst>
                  <a:outerShdw blurRad="38100" dist="38100" dir="2700000" algn="tl">
                    <a:srgbClr val="000000">
                      <a:alpha val="43137"/>
                    </a:srgbClr>
                  </a:outerShdw>
                </a:effectLst>
              </a:rPr>
              <a:t>Manhattan</a:t>
            </a:r>
            <a:endParaRPr lang="hu-HU" dirty="0">
              <a:effectLst>
                <a:outerShdw blurRad="38100" dist="38100" dir="2700000" algn="tl">
                  <a:srgbClr val="000000">
                    <a:alpha val="43137"/>
                  </a:srgbClr>
                </a:outerShdw>
              </a:effectLst>
            </a:endParaRPr>
          </a:p>
        </p:txBody>
      </p:sp>
      <p:sp>
        <p:nvSpPr>
          <p:cNvPr id="3" name="Tartalom helye 2"/>
          <p:cNvSpPr>
            <a:spLocks noGrp="1"/>
          </p:cNvSpPr>
          <p:nvPr>
            <p:ph sz="half" idx="1"/>
          </p:nvPr>
        </p:nvSpPr>
        <p:spPr>
          <a:xfrm>
            <a:off x="323528" y="1124744"/>
            <a:ext cx="4038600" cy="4525963"/>
          </a:xfrm>
        </p:spPr>
        <p:txBody>
          <a:bodyPr>
            <a:normAutofit fontScale="70000" lnSpcReduction="20000"/>
          </a:bodyPr>
          <a:lstStyle/>
          <a:p>
            <a:pPr marL="0" indent="0">
              <a:buNone/>
            </a:pPr>
            <a:r>
              <a:rPr lang="hu-HU" dirty="0"/>
              <a:t>A</a:t>
            </a:r>
            <a:r>
              <a:rPr lang="hu-HU" dirty="0" smtClean="0"/>
              <a:t> legsűrűbben lakott kerület a városban, benne található a </a:t>
            </a:r>
            <a:r>
              <a:rPr lang="hu-HU" dirty="0" err="1" smtClean="0"/>
              <a:t>Central</a:t>
            </a:r>
            <a:r>
              <a:rPr lang="hu-HU" dirty="0" smtClean="0"/>
              <a:t> Park, és a város felhőkarcolóinak túlnyomó többsége. A kerület a város pénzügyi, és több országos szervezet központja is, emellett számos egyetem és kulturális központnak is otthont ad. A kerület három fő részre van osztva: alsó és felső Manhattanre, valamint a városközpontra. A </a:t>
            </a:r>
            <a:r>
              <a:rPr lang="hu-HU" dirty="0" err="1" smtClean="0"/>
              <a:t>Central</a:t>
            </a:r>
            <a:r>
              <a:rPr lang="hu-HU" dirty="0" smtClean="0"/>
              <a:t> Park további részekre osztja a várost, úgy mint Felső kelet Manhattan és Felső nyugat Manhattan, valamint a parktól északra fekszik Harlem.</a:t>
            </a:r>
            <a:endParaRPr lang="hu-H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120952"/>
            <a:ext cx="9492782" cy="18458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3904960" cy="2342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6018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Scale>
                                      <p:cBhvr>
                                        <p:cTn id="20"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099"/>
                                        </p:tgtEl>
                                        <p:attrNameLst>
                                          <p:attrName>ppt_x</p:attrName>
                                          <p:attrName>ppt_y</p:attrName>
                                        </p:attrNameLst>
                                      </p:cBhvr>
                                    </p:animMotion>
                                    <p:animEffect transition="in" filter="fade">
                                      <p:cBhvr>
                                        <p:cTn id="22" dur="1000"/>
                                        <p:tgtEl>
                                          <p:spTgt spid="4099"/>
                                        </p:tgtEl>
                                      </p:cBhvr>
                                    </p:animEffect>
                                  </p:childTnLst>
                                </p:cTn>
                              </p:par>
                              <p:par>
                                <p:cTn id="23" presetID="52"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Scale>
                                      <p:cBhvr>
                                        <p:cTn id="25"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098"/>
                                        </p:tgtEl>
                                        <p:attrNameLst>
                                          <p:attrName>ppt_x</p:attrName>
                                          <p:attrName>ppt_y</p:attrName>
                                        </p:attrNameLst>
                                      </p:cBhvr>
                                    </p:animMotion>
                                    <p:animEffect transition="in" filter="fade">
                                      <p:cBhvr>
                                        <p:cTn id="2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effectLst>
                  <a:outerShdw blurRad="38100" dist="38100" dir="2700000" algn="tl">
                    <a:srgbClr val="000000">
                      <a:alpha val="43137"/>
                    </a:srgbClr>
                  </a:outerShdw>
                </a:effectLst>
              </a:rPr>
              <a:t>Közlekedés</a:t>
            </a:r>
            <a:endParaRPr lang="hu-HU" dirty="0">
              <a:effectLst>
                <a:outerShdw blurRad="38100" dist="38100" dir="2700000" algn="tl">
                  <a:srgbClr val="000000">
                    <a:alpha val="43137"/>
                  </a:srgbClr>
                </a:outerShdw>
              </a:effectLst>
            </a:endParaRPr>
          </a:p>
        </p:txBody>
      </p:sp>
      <p:sp>
        <p:nvSpPr>
          <p:cNvPr id="3" name="Tartalom helye 2"/>
          <p:cNvSpPr>
            <a:spLocks noGrp="1"/>
          </p:cNvSpPr>
          <p:nvPr>
            <p:ph sz="half" idx="1"/>
          </p:nvPr>
        </p:nvSpPr>
        <p:spPr>
          <a:xfrm>
            <a:off x="251520" y="1412776"/>
            <a:ext cx="4038600" cy="4525963"/>
          </a:xfrm>
        </p:spPr>
        <p:txBody>
          <a:bodyPr numCol="1">
            <a:noAutofit/>
          </a:bodyPr>
          <a:lstStyle/>
          <a:p>
            <a:pPr marL="0" indent="0">
              <a:buNone/>
            </a:pPr>
            <a:r>
              <a:rPr lang="hu-HU" sz="2000" dirty="0" smtClean="0"/>
              <a:t>A </a:t>
            </a:r>
            <a:r>
              <a:rPr lang="hu-HU" sz="2000" b="1" dirty="0" smtClean="0">
                <a:effectLst>
                  <a:outerShdw blurRad="38100" dist="38100" dir="2700000" algn="tl">
                    <a:srgbClr val="000000">
                      <a:alpha val="43137"/>
                    </a:srgbClr>
                  </a:outerShdw>
                </a:effectLst>
              </a:rPr>
              <a:t>taxizás</a:t>
            </a:r>
            <a:r>
              <a:rPr lang="hu-HU" sz="2000" dirty="0" smtClean="0"/>
              <a:t> nagyon egyszerű és kényelmes megoldás New Yorkban, ahol autózni nagyon bajos, parkolóhelyet találni szinte lehetetlen, és hamar elszállítják a tilosban parkolókat. Nem beszélve a dugókról, amik szintén mindennaposak, ezeken taxival sem lehet egykönnyen átjutni. Mindenesetre alkalmi közlekedésre a lakosságnak így is a taxi a legideálisabb. A taxizás, illetve a taxi sokáig egyet jelentett a </a:t>
            </a:r>
            <a:r>
              <a:rPr lang="hu-HU" sz="2000" dirty="0" err="1" smtClean="0"/>
              <a:t>Checker</a:t>
            </a:r>
            <a:r>
              <a:rPr lang="hu-HU" sz="2000" dirty="0" smtClean="0"/>
              <a:t> cég </a:t>
            </a:r>
            <a:r>
              <a:rPr lang="hu-HU" sz="2000" dirty="0" err="1" smtClean="0"/>
              <a:t>taxijaival</a:t>
            </a:r>
            <a:r>
              <a:rPr lang="hu-HU" sz="2000" dirty="0" smtClean="0"/>
              <a:t>. Számos modelljük közül a </a:t>
            </a:r>
            <a:r>
              <a:rPr lang="hu-HU" sz="2000" dirty="0" err="1" smtClean="0"/>
              <a:t>Marathon</a:t>
            </a:r>
            <a:r>
              <a:rPr lang="hu-HU" sz="2000" dirty="0" smtClean="0"/>
              <a:t> és a </a:t>
            </a:r>
            <a:r>
              <a:rPr lang="hu-HU" sz="2000" dirty="0" err="1" smtClean="0"/>
              <a:t>Superba</a:t>
            </a:r>
            <a:r>
              <a:rPr lang="hu-HU" sz="2000" dirty="0" smtClean="0"/>
              <a:t> vált a leginkább ismert New York-i sárga-taxivá.</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636912"/>
            <a:ext cx="3909903" cy="26018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0788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1000" fill="hold"/>
                                        <p:tgtEl>
                                          <p:spTgt spid="5122"/>
                                        </p:tgtEl>
                                        <p:attrNameLst>
                                          <p:attrName>ppt_w</p:attrName>
                                        </p:attrNameLst>
                                      </p:cBhvr>
                                      <p:tavLst>
                                        <p:tav tm="0">
                                          <p:val>
                                            <p:fltVal val="0"/>
                                          </p:val>
                                        </p:tav>
                                        <p:tav tm="100000">
                                          <p:val>
                                            <p:strVal val="#ppt_w"/>
                                          </p:val>
                                        </p:tav>
                                      </p:tavLst>
                                    </p:anim>
                                    <p:anim calcmode="lin" valueType="num">
                                      <p:cBhvr>
                                        <p:cTn id="14" dur="1000" fill="hold"/>
                                        <p:tgtEl>
                                          <p:spTgt spid="5122"/>
                                        </p:tgtEl>
                                        <p:attrNameLst>
                                          <p:attrName>ppt_h</p:attrName>
                                        </p:attrNameLst>
                                      </p:cBhvr>
                                      <p:tavLst>
                                        <p:tav tm="0">
                                          <p:val>
                                            <p:fltVal val="0"/>
                                          </p:val>
                                        </p:tav>
                                        <p:tav tm="100000">
                                          <p:val>
                                            <p:strVal val="#ppt_h"/>
                                          </p:val>
                                        </p:tav>
                                      </p:tavLst>
                                    </p:anim>
                                    <p:anim calcmode="lin" valueType="num">
                                      <p:cBhvr>
                                        <p:cTn id="15" dur="1000" fill="hold"/>
                                        <p:tgtEl>
                                          <p:spTgt spid="5122"/>
                                        </p:tgtEl>
                                        <p:attrNameLst>
                                          <p:attrName>style.rotation</p:attrName>
                                        </p:attrNameLst>
                                      </p:cBhvr>
                                      <p:tavLst>
                                        <p:tav tm="0">
                                          <p:val>
                                            <p:fltVal val="90"/>
                                          </p:val>
                                        </p:tav>
                                        <p:tav tm="100000">
                                          <p:val>
                                            <p:fltVal val="0"/>
                                          </p:val>
                                        </p:tav>
                                      </p:tavLst>
                                    </p:anim>
                                    <p:animEffect transition="in" filter="fade">
                                      <p:cBhvr>
                                        <p:cTn id="16"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323528" y="692696"/>
            <a:ext cx="8568952" cy="4714603"/>
          </a:xfrm>
        </p:spPr>
        <p:txBody>
          <a:bodyPr numCol="2">
            <a:noAutofit/>
          </a:bodyPr>
          <a:lstStyle/>
          <a:p>
            <a:pPr marL="0" indent="0">
              <a:buNone/>
            </a:pPr>
            <a:r>
              <a:rPr lang="hu-HU" sz="2000" dirty="0" smtClean="0"/>
              <a:t>Hasonlóan népszerű a </a:t>
            </a:r>
            <a:r>
              <a:rPr lang="hu-HU" sz="2000" b="1" dirty="0" smtClean="0">
                <a:effectLst>
                  <a:outerShdw blurRad="38100" dist="38100" dir="2700000" algn="tl">
                    <a:srgbClr val="000000">
                      <a:alpha val="43137"/>
                    </a:srgbClr>
                  </a:outerShdw>
                </a:effectLst>
              </a:rPr>
              <a:t>metró</a:t>
            </a:r>
            <a:r>
              <a:rPr lang="hu-HU" sz="2000" dirty="0" smtClean="0"/>
              <a:t> is: a külvárost a belvárossal és a belvároson belüli pontokat is hálózatszerűen összekötő metró szintén könnyű és ideális közlekedési eszköz az ott élőknek, főleg hogy éjjel-nappal üzemel, de este 9 után már nem tanácsos metrózni. A vonalak teljes hossza 714 mérföld. A vonalak számmal, az állomások betűvel vannak jelölve. Lehet még busszal is utazni, de az inkább városnézésre alkalmas, mivel bizonyos napszakokban amúgy is rendszertelenül közlekedik. De természetesen lehetőség van autókölcsönzésre is, ahogy limuzin- vagy helikopterbérlésre is. Ezeken kívül sétahajózni is lehet a Hudsonon, Villamos és trolibusz nincs New Yorkban.</a:t>
            </a:r>
          </a:p>
          <a:p>
            <a:pPr marL="0" indent="0">
              <a:buNone/>
            </a:pPr>
            <a:endParaRPr lang="hu-HU" sz="2000" dirty="0" smtClean="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997222"/>
            <a:ext cx="3312368" cy="430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4924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666530"/>
          </a:xfrm>
        </p:spPr>
        <p:txBody>
          <a:bodyPr>
            <a:normAutofit/>
          </a:bodyPr>
          <a:lstStyle/>
          <a:p>
            <a:r>
              <a:rPr lang="hu-HU" dirty="0" smtClean="0">
                <a:solidFill>
                  <a:schemeClr val="bg1"/>
                </a:solidFill>
              </a:rPr>
              <a:t>Köszönöm a megtekintést! </a:t>
            </a:r>
            <a:r>
              <a:rPr lang="hu-HU" dirty="0" smtClean="0">
                <a:solidFill>
                  <a:schemeClr val="bg1"/>
                </a:solidFill>
                <a:sym typeface="Wingdings" panose="05000000000000000000" pitchFamily="2" charset="2"/>
              </a:rPr>
              <a:t></a:t>
            </a:r>
            <a:r>
              <a:rPr lang="hu-HU" dirty="0" smtClean="0">
                <a:solidFill>
                  <a:schemeClr val="bg1"/>
                </a:solidFill>
              </a:rPr>
              <a:t/>
            </a:r>
            <a:br>
              <a:rPr lang="hu-HU" dirty="0" smtClean="0">
                <a:solidFill>
                  <a:schemeClr val="bg1"/>
                </a:solidFill>
              </a:rPr>
            </a:br>
            <a:r>
              <a:rPr lang="hu-HU" dirty="0">
                <a:solidFill>
                  <a:schemeClr val="bg1"/>
                </a:solidFill>
              </a:rPr>
              <a:t/>
            </a:r>
            <a:br>
              <a:rPr lang="hu-HU" dirty="0">
                <a:solidFill>
                  <a:schemeClr val="bg1"/>
                </a:solidFill>
              </a:rPr>
            </a:br>
            <a:r>
              <a:rPr lang="hu-HU" dirty="0" smtClean="0">
                <a:solidFill>
                  <a:schemeClr val="bg1"/>
                </a:solidFill>
              </a:rPr>
              <a:t>Készítette: Nándori Kitti </a:t>
            </a:r>
            <a:br>
              <a:rPr lang="hu-HU" dirty="0" smtClean="0">
                <a:solidFill>
                  <a:schemeClr val="bg1"/>
                </a:solidFill>
              </a:rPr>
            </a:br>
            <a:r>
              <a:rPr lang="hu-HU" dirty="0" smtClean="0">
                <a:solidFill>
                  <a:schemeClr val="bg1"/>
                </a:solidFill>
              </a:rPr>
              <a:t>8/A-s tanuló</a:t>
            </a:r>
            <a:br>
              <a:rPr lang="hu-HU" dirty="0" smtClean="0">
                <a:solidFill>
                  <a:schemeClr val="bg1"/>
                </a:solidFill>
              </a:rPr>
            </a:br>
            <a:endParaRPr lang="hu-HU" dirty="0">
              <a:solidFill>
                <a:schemeClr val="bg1"/>
              </a:solidFill>
            </a:endParaRPr>
          </a:p>
        </p:txBody>
      </p:sp>
    </p:spTree>
    <p:extLst>
      <p:ext uri="{BB962C8B-B14F-4D97-AF65-F5344CB8AC3E}">
        <p14:creationId xmlns:p14="http://schemas.microsoft.com/office/powerpoint/2010/main" val="14360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395</Words>
  <Application>Microsoft Office PowerPoint</Application>
  <PresentationFormat>Diavetítés a képernyőre (4:3 oldalarány)</PresentationFormat>
  <Paragraphs>12</Paragraphs>
  <Slides>7</Slides>
  <Notes>0</Notes>
  <HiddenSlides>0</HiddenSlides>
  <MMClips>0</MMClips>
  <ScaleCrop>false</ScaleCrop>
  <HeadingPairs>
    <vt:vector size="4" baseType="variant">
      <vt:variant>
        <vt:lpstr>Téma</vt:lpstr>
      </vt:variant>
      <vt:variant>
        <vt:i4>1</vt:i4>
      </vt:variant>
      <vt:variant>
        <vt:lpstr>Diacímek</vt:lpstr>
      </vt:variant>
      <vt:variant>
        <vt:i4>7</vt:i4>
      </vt:variant>
    </vt:vector>
  </HeadingPairs>
  <TitlesOfParts>
    <vt:vector size="8" baseType="lpstr">
      <vt:lpstr>Office-téma</vt:lpstr>
      <vt:lpstr>New York</vt:lpstr>
      <vt:lpstr>Tudnivalók</vt:lpstr>
      <vt:lpstr>Kerületei</vt:lpstr>
      <vt:lpstr>Manhattan</vt:lpstr>
      <vt:lpstr>Közlekedés</vt:lpstr>
      <vt:lpstr>PowerPoint bemutató</vt:lpstr>
      <vt:lpstr>Köszönöm a megtekintést!   Készítette: Nándori Kitti  8/A-s tanuló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dc:title>
  <dc:creator>Kitty</dc:creator>
  <cp:lastModifiedBy>Kitty</cp:lastModifiedBy>
  <cp:revision>5</cp:revision>
  <dcterms:created xsi:type="dcterms:W3CDTF">2014-10-29T14:45:27Z</dcterms:created>
  <dcterms:modified xsi:type="dcterms:W3CDTF">2014-10-29T15:35:15Z</dcterms:modified>
</cp:coreProperties>
</file>